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06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3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4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9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48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5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2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56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75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9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72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6C1E6-C52B-4748-9334-FAFA83E9311E}" type="datetimeFigureOut">
              <a:rPr lang="ru-RU" smtClean="0"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79647-F6B5-49EE-95B4-D25FC787E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25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smtClean="0"/>
              <a:t>Синусоидалы ток тізбегіндегі резонанс құбылыстары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0000FF"/>
                </a:solidFill>
              </a:rPr>
              <a:t>Резонанс </a:t>
            </a:r>
            <a:r>
              <a:rPr lang="ru-RU" dirty="0" err="1" smtClean="0">
                <a:solidFill>
                  <a:srgbClr val="0000FF"/>
                </a:solidFill>
              </a:rPr>
              <a:t>дегеніміз</a:t>
            </a:r>
            <a:r>
              <a:rPr lang="ru-RU" dirty="0" smtClean="0">
                <a:solidFill>
                  <a:srgbClr val="0000FF"/>
                </a:solidFill>
              </a:rPr>
              <a:t> </a:t>
            </a:r>
            <a:r>
              <a:rPr lang="ru-RU" dirty="0" err="1" smtClean="0"/>
              <a:t>құрамында</a:t>
            </a:r>
            <a:r>
              <a:rPr lang="ru-RU" dirty="0" smtClean="0"/>
              <a:t> </a:t>
            </a:r>
            <a:r>
              <a:rPr lang="ru-RU" dirty="0" err="1" smtClean="0"/>
              <a:t>сыйымдылықты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индуктивті</a:t>
            </a:r>
            <a:r>
              <a:rPr lang="ru-RU" dirty="0" smtClean="0"/>
              <a:t> </a:t>
            </a:r>
            <a:r>
              <a:rPr lang="ru-RU" dirty="0" err="1" smtClean="0"/>
              <a:t>элементтері</a:t>
            </a:r>
            <a:r>
              <a:rPr lang="ru-RU" dirty="0" smtClean="0"/>
              <a:t> бар </a:t>
            </a:r>
            <a:r>
              <a:rPr lang="ru-RU" dirty="0" err="1" smtClean="0"/>
              <a:t>тізбек</a:t>
            </a:r>
            <a:r>
              <a:rPr lang="ru-RU" dirty="0" smtClean="0"/>
              <a:t> </a:t>
            </a:r>
            <a:r>
              <a:rPr lang="ru-RU" dirty="0" err="1" smtClean="0"/>
              <a:t>кірісіндегі</a:t>
            </a:r>
            <a:r>
              <a:rPr lang="ru-RU" dirty="0" smtClean="0"/>
              <a:t> ток пен </a:t>
            </a:r>
            <a:r>
              <a:rPr lang="ru-RU" dirty="0" err="1" smtClean="0"/>
              <a:t>кернеу</a:t>
            </a:r>
            <a:r>
              <a:rPr lang="ru-RU" dirty="0" smtClean="0"/>
              <a:t> фаза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өзара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келуін</a:t>
            </a:r>
            <a:r>
              <a:rPr lang="ru-RU" dirty="0" smtClean="0"/>
              <a:t> </a:t>
            </a:r>
            <a:r>
              <a:rPr lang="ru-RU" dirty="0" err="1" smtClean="0"/>
              <a:t>айтады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6954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b="1" smtClean="0"/>
              <a:t>Элементтері тізбектей жалғанған тізбектегі резонанс (кернеу резонансы)</a:t>
            </a:r>
          </a:p>
        </p:txBody>
      </p:sp>
      <p:pic>
        <p:nvPicPr>
          <p:cNvPr id="113667" name="Picture 4" descr="image002-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1628775"/>
            <a:ext cx="2951162" cy="1608138"/>
          </a:xfrm>
          <a:noFill/>
        </p:spPr>
      </p:pic>
      <p:pic>
        <p:nvPicPr>
          <p:cNvPr id="113668" name="Picture 5" descr="image004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284538"/>
            <a:ext cx="6769100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669" name="Rectangle 6"/>
          <p:cNvSpPr>
            <a:spLocks noChangeArrowheads="1"/>
          </p:cNvSpPr>
          <p:nvPr/>
        </p:nvSpPr>
        <p:spPr bwMode="auto">
          <a:xfrm>
            <a:off x="1547813" y="4292600"/>
            <a:ext cx="59007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/>
              <a:t>Кернеу резонансының шарты:</a:t>
            </a:r>
          </a:p>
          <a:p>
            <a:endParaRPr lang="ru-RU"/>
          </a:p>
        </p:txBody>
      </p:sp>
      <p:pic>
        <p:nvPicPr>
          <p:cNvPr id="113670" name="Picture 7" descr="image026-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797425"/>
            <a:ext cx="1800225" cy="109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12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333375"/>
            <a:ext cx="7313612" cy="5608638"/>
          </a:xfrm>
        </p:spPr>
        <p:txBody>
          <a:bodyPr/>
          <a:lstStyle/>
          <a:p>
            <a:pPr eaLnBrk="1" hangingPunct="1"/>
            <a:r>
              <a:rPr lang="ru-RU" smtClean="0"/>
              <a:t>яғни:</a:t>
            </a:r>
          </a:p>
        </p:txBody>
      </p:sp>
      <p:pic>
        <p:nvPicPr>
          <p:cNvPr id="114691" name="Picture 4" descr="image028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908050"/>
            <a:ext cx="2951162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2" name="Rectangle 5"/>
          <p:cNvSpPr>
            <a:spLocks noChangeArrowheads="1"/>
          </p:cNvSpPr>
          <p:nvPr/>
        </p:nvSpPr>
        <p:spPr bwMode="auto">
          <a:xfrm>
            <a:off x="1403350" y="1916113"/>
            <a:ext cx="65754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400"/>
              <a:t>Резонанс режиміне L және C параметрлерін өзгерту арқылы қол жеткізуге болады. Резонанс жиілігі келесі түрде өрнектеледі</a:t>
            </a:r>
          </a:p>
        </p:txBody>
      </p:sp>
      <p:pic>
        <p:nvPicPr>
          <p:cNvPr id="114693" name="Picture 6" descr="image044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16338"/>
            <a:ext cx="25908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2496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-603250"/>
            <a:ext cx="7313612" cy="103187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333375"/>
            <a:ext cx="7313612" cy="5608638"/>
          </a:xfrm>
        </p:spPr>
        <p:txBody>
          <a:bodyPr/>
          <a:lstStyle/>
          <a:p>
            <a:pPr eaLnBrk="1" hangingPunct="1"/>
            <a:r>
              <a:rPr lang="ru-RU" sz="2400" b="1" smtClean="0"/>
              <a:t>Резонанс қисықтары дегеніміз </a:t>
            </a:r>
            <a:r>
              <a:rPr lang="ru-RU" sz="2400" smtClean="0"/>
              <a:t>ток пен кернеудің жиіліктен тәуелділігі. Мысал ретінде суретте элементтері тізбектей жалғанған және кірістегі кернеу U=const. I(f);           және            қисықтары көрсетілген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pic>
        <p:nvPicPr>
          <p:cNvPr id="115716" name="Picture 4" descr="image046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13319"/>
            <a:ext cx="792162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7" name="Picture 5" descr="image048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511" y="2370456"/>
            <a:ext cx="10080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8" name="Picture 6" descr="image060-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433" y="2924944"/>
            <a:ext cx="4968875" cy="371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691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-315913"/>
            <a:ext cx="7313613" cy="103188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3200" smtClean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0"/>
            <a:ext cx="8604250" cy="5942013"/>
          </a:xfrm>
        </p:spPr>
        <p:txBody>
          <a:bodyPr/>
          <a:lstStyle/>
          <a:p>
            <a:pPr eaLnBrk="1" hangingPunct="1"/>
            <a:r>
              <a:rPr lang="ru-RU" sz="2400" smtClean="0"/>
              <a:t>Резонанстық тізбектің маңызды сипаттамасы - индуктивті (сыйымдылықты) элементтегі кернеудің кіріс кернеуіне қатынасы арқылы анықталатын </a:t>
            </a:r>
            <a:r>
              <a:rPr lang="en-US" sz="2400" smtClean="0"/>
              <a:t>Q </a:t>
            </a:r>
            <a:r>
              <a:rPr lang="ru-RU" sz="2400" b="1" smtClean="0"/>
              <a:t>сапа</a:t>
            </a:r>
            <a:r>
              <a:rPr lang="ru-RU" sz="2400" smtClean="0"/>
              <a:t> коэффициенті:</a:t>
            </a:r>
          </a:p>
        </p:txBody>
      </p:sp>
      <p:pic>
        <p:nvPicPr>
          <p:cNvPr id="116740" name="Picture 4" descr="image050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700213"/>
            <a:ext cx="475297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827088" y="3141663"/>
            <a:ext cx="79200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 sz="2400"/>
              <a:t>Резонанстық тізбектің тағы бір параметрі - </a:t>
            </a:r>
            <a:r>
              <a:rPr lang="ru-RU" sz="2400" b="1"/>
              <a:t>сипаттамалық кедергі</a:t>
            </a:r>
          </a:p>
        </p:txBody>
      </p:sp>
      <p:pic>
        <p:nvPicPr>
          <p:cNvPr id="116742" name="Picture 6" descr="image054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4071938"/>
            <a:ext cx="1800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3" name="Picture 7" descr="image058-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714875"/>
            <a:ext cx="4249738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131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kk-KZ" sz="2800" b="1" smtClean="0"/>
              <a:t>Элементтері параллель жалғанған тізбектегі резонанс (ток резонансы)</a:t>
            </a:r>
            <a:endParaRPr lang="ru-RU" sz="2800" b="1" smtClean="0"/>
          </a:p>
        </p:txBody>
      </p:sp>
      <p:pic>
        <p:nvPicPr>
          <p:cNvPr id="117763" name="Picture 4" descr="image064-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87675" y="1557338"/>
            <a:ext cx="2952750" cy="1933575"/>
          </a:xfrm>
          <a:noFill/>
        </p:spPr>
      </p:pic>
      <p:pic>
        <p:nvPicPr>
          <p:cNvPr id="117764" name="Picture 5" descr="image062-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789363"/>
            <a:ext cx="7848600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98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0"/>
            <a:ext cx="7313612" cy="4114800"/>
          </a:xfrm>
        </p:spPr>
        <p:txBody>
          <a:bodyPr/>
          <a:lstStyle/>
          <a:p>
            <a:pPr eaLnBrk="1" hangingPunct="1"/>
            <a:r>
              <a:rPr lang="ru-RU" smtClean="0"/>
              <a:t>Ток резонансының шарты      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немесе</a:t>
            </a:r>
          </a:p>
        </p:txBody>
      </p:sp>
      <p:pic>
        <p:nvPicPr>
          <p:cNvPr id="118787" name="Picture 4" descr="image086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765175"/>
            <a:ext cx="1439862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88" name="Picture 5" descr="image088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628775"/>
            <a:ext cx="1439862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89" name="Rectangle 6"/>
          <p:cNvSpPr>
            <a:spLocks noChangeArrowheads="1"/>
          </p:cNvSpPr>
          <p:nvPr/>
        </p:nvSpPr>
        <p:spPr bwMode="auto">
          <a:xfrm>
            <a:off x="1258888" y="2924175"/>
            <a:ext cx="1316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/>
              <a:t>мұнда</a:t>
            </a:r>
          </a:p>
        </p:txBody>
      </p:sp>
      <p:pic>
        <p:nvPicPr>
          <p:cNvPr id="118790" name="Picture 7" descr="image090-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924175"/>
            <a:ext cx="36004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91" name="Rectangle 8"/>
          <p:cNvSpPr>
            <a:spLocks noChangeArrowheads="1"/>
          </p:cNvSpPr>
          <p:nvPr/>
        </p:nvSpPr>
        <p:spPr bwMode="auto">
          <a:xfrm>
            <a:off x="323850" y="4629150"/>
            <a:ext cx="82089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/>
              <a:t>Ток резонансы кезінде тізбектің кірісіндегі өткізгіштік минемалды, ал кірістегі кедергі максимал мәнге ие болады. </a:t>
            </a:r>
          </a:p>
        </p:txBody>
      </p:sp>
    </p:spTree>
    <p:extLst>
      <p:ext uri="{BB962C8B-B14F-4D97-AF65-F5344CB8AC3E}">
        <p14:creationId xmlns:p14="http://schemas.microsoft.com/office/powerpoint/2010/main" val="2205738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136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Синусоидалы ток тізбегіндегі резонанс құбылыстары</vt:lpstr>
      <vt:lpstr>Элементтері тізбектей жалғанған тізбектегі резонанс (кернеу резонансы)</vt:lpstr>
      <vt:lpstr>Презентация PowerPoint</vt:lpstr>
      <vt:lpstr>Презентация PowerPoint</vt:lpstr>
      <vt:lpstr>Презентация PowerPoint</vt:lpstr>
      <vt:lpstr>Элементтері параллель жалғанған тізбектегі резонанс (ток резонансы)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Синусоидалы ток тізбегіндегі резонанс құбылыстары</dc:title>
  <dc:creator>ASUS</dc:creator>
  <cp:lastModifiedBy>ASUS</cp:lastModifiedBy>
  <cp:revision>1</cp:revision>
  <dcterms:created xsi:type="dcterms:W3CDTF">2022-05-10T09:16:08Z</dcterms:created>
  <dcterms:modified xsi:type="dcterms:W3CDTF">2022-05-10T09:18:48Z</dcterms:modified>
</cp:coreProperties>
</file>